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88" r:id="rId4"/>
    <p:sldId id="276" r:id="rId5"/>
    <p:sldId id="257" r:id="rId6"/>
    <p:sldId id="281" r:id="rId7"/>
    <p:sldId id="287" r:id="rId8"/>
    <p:sldId id="289" r:id="rId9"/>
    <p:sldId id="290" r:id="rId10"/>
    <p:sldId id="282" r:id="rId11"/>
    <p:sldId id="285" r:id="rId12"/>
    <p:sldId id="258" r:id="rId13"/>
    <p:sldId id="286" r:id="rId14"/>
    <p:sldId id="284" r:id="rId15"/>
    <p:sldId id="259" r:id="rId16"/>
    <p:sldId id="277" r:id="rId17"/>
    <p:sldId id="278" r:id="rId18"/>
    <p:sldId id="279" r:id="rId19"/>
    <p:sldId id="280" r:id="rId20"/>
    <p:sldId id="260" r:id="rId21"/>
    <p:sldId id="265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>
        <p:scale>
          <a:sx n="72" d="100"/>
          <a:sy n="72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DEF03-B4B2-4FDE-B53B-80EBB7EA04B7}" type="doc">
      <dgm:prSet loTypeId="urn:microsoft.com/office/officeart/2005/8/layout/radial1" loCatId="cycle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B16284-5204-4820-8B00-2E96E1D9F41B}">
      <dgm:prSet phldrT="[Text]"/>
      <dgm:spPr/>
      <dgm:t>
        <a:bodyPr/>
        <a:lstStyle/>
        <a:p>
          <a:r>
            <a:rPr lang="bn-BD" b="0" dirty="0" smtClean="0">
              <a:effectLst/>
              <a:latin typeface="NikoshBAN" pitchFamily="2" charset="0"/>
              <a:cs typeface="NikoshBAN" pitchFamily="2" charset="0"/>
            </a:rPr>
            <a:t>নতুন শিখলাম </a:t>
          </a:r>
          <a:endParaRPr lang="en-US" b="0" dirty="0">
            <a:effectLst/>
            <a:latin typeface="NikoshBAN" pitchFamily="2" charset="0"/>
            <a:cs typeface="NikoshBAN" pitchFamily="2" charset="0"/>
          </a:endParaRPr>
        </a:p>
      </dgm:t>
    </dgm:pt>
    <dgm:pt modelId="{DAEAE2A1-83C4-4D9D-98D0-648E5E24D9EB}" type="parTrans" cxnId="{ADF18FAD-37B5-49B8-AA76-D62DAEDCA268}">
      <dgm:prSet/>
      <dgm:spPr/>
      <dgm:t>
        <a:bodyPr/>
        <a:lstStyle/>
        <a:p>
          <a:endParaRPr lang="en-US"/>
        </a:p>
      </dgm:t>
    </dgm:pt>
    <dgm:pt modelId="{828D0016-21C4-4BD7-8B38-77538B740A85}" type="sibTrans" cxnId="{ADF18FAD-37B5-49B8-AA76-D62DAEDCA268}">
      <dgm:prSet/>
      <dgm:spPr/>
      <dgm:t>
        <a:bodyPr/>
        <a:lstStyle/>
        <a:p>
          <a:endParaRPr lang="en-US"/>
        </a:p>
      </dgm:t>
    </dgm:pt>
    <dgm:pt modelId="{7E427CF7-679B-4C3B-BC20-29C712F633F6}">
      <dgm:prSet phldrT="[Text]"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ল্যাপটপ </a:t>
          </a:r>
          <a:r>
            <a:rPr lang="bn-BD" sz="2800" b="0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8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A28D751E-42AE-427F-B10A-E309000B52CD}" type="parTrans" cxnId="{3DF6F4B1-0F68-4271-970C-36B957334537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F6A42AC1-4127-4F8A-9B5E-C749E33DF57B}" type="sibTrans" cxnId="{3DF6F4B1-0F68-4271-970C-36B957334537}">
      <dgm:prSet/>
      <dgm:spPr/>
      <dgm:t>
        <a:bodyPr/>
        <a:lstStyle/>
        <a:p>
          <a:endParaRPr lang="en-US"/>
        </a:p>
      </dgm:t>
    </dgm:pt>
    <dgm:pt modelId="{78EE66F8-B4DD-4B45-9EBE-1EEF179A92A3}">
      <dgm:prSet phldrT="[Text]"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ট্যাবলেট</a:t>
          </a:r>
          <a:r>
            <a:rPr lang="bn-BD" sz="5400" b="0" dirty="0" smtClean="0"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bn-BD" sz="2400" b="0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4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7DFDB2E6-611D-40FA-8F4E-846A4F9D452D}" type="parTrans" cxnId="{8BC6A7C7-812F-4B10-8723-419CA5CA4AF9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6399D0AE-0A92-4F93-9863-0D7FFB019168}" type="sibTrans" cxnId="{8BC6A7C7-812F-4B10-8723-419CA5CA4AF9}">
      <dgm:prSet/>
      <dgm:spPr/>
      <dgm:t>
        <a:bodyPr/>
        <a:lstStyle/>
        <a:p>
          <a:endParaRPr lang="en-US"/>
        </a:p>
      </dgm:t>
    </dgm:pt>
    <dgm:pt modelId="{3D38940F-488E-4212-80C6-05757F25C108}">
      <dgm:prSet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নোটবুক   </a:t>
          </a:r>
          <a:endParaRPr lang="en-US" sz="32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E8B66E16-4FC4-4615-9350-1385C51FAEF1}" type="parTrans" cxnId="{33E23012-00D3-4C61-BDBB-0A13DE6965B1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34328886-FB14-4BC1-99AA-C496368C8CFD}" type="sibTrans" cxnId="{33E23012-00D3-4C61-BDBB-0A13DE6965B1}">
      <dgm:prSet/>
      <dgm:spPr/>
      <dgm:t>
        <a:bodyPr/>
        <a:lstStyle/>
        <a:p>
          <a:endParaRPr lang="en-US"/>
        </a:p>
      </dgm:t>
    </dgm:pt>
    <dgm:pt modelId="{560B81CE-8C10-4F7D-B071-C14708E2ECB9}">
      <dgm:prSet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স্মার্ট ফোন </a:t>
          </a:r>
          <a:endParaRPr lang="en-US" sz="32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32B00823-4F7C-482A-ADFA-AB9FD63F580F}" type="parTrans" cxnId="{B784BFA0-49A3-44AF-B2C4-5E232E96D9C1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D11F8926-2287-40FE-B25A-91B8D5CE4CD5}" type="sibTrans" cxnId="{B784BFA0-49A3-44AF-B2C4-5E232E96D9C1}">
      <dgm:prSet/>
      <dgm:spPr/>
      <dgm:t>
        <a:bodyPr/>
        <a:lstStyle/>
        <a:p>
          <a:endParaRPr lang="en-US"/>
        </a:p>
      </dgm:t>
    </dgm:pt>
    <dgm:pt modelId="{F061D2DC-ACB5-4CCF-9077-4DA54B882992}">
      <dgm:prSet custT="1"/>
      <dgm:spPr/>
      <dgm:t>
        <a:bodyPr/>
        <a:lstStyle/>
        <a:p>
          <a:r>
            <a:rPr lang="bn-BD" sz="3200" b="0" dirty="0" smtClean="0">
              <a:effectLst/>
              <a:latin typeface="NikoshBAN" pitchFamily="2" charset="0"/>
              <a:cs typeface="NikoshBAN" pitchFamily="2" charset="0"/>
            </a:rPr>
            <a:t>ই-মেইল</a:t>
          </a:r>
          <a:endParaRPr lang="en-US" sz="32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C58639A7-D929-4DB4-9B6F-FB05CA75837A}" type="parTrans" cxnId="{03AAA6A3-F4A5-41F4-BDE0-FE2474983E08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7D67722F-72E4-4382-AA7B-A99C549A4AD2}" type="sibTrans" cxnId="{03AAA6A3-F4A5-41F4-BDE0-FE2474983E08}">
      <dgm:prSet/>
      <dgm:spPr/>
      <dgm:t>
        <a:bodyPr/>
        <a:lstStyle/>
        <a:p>
          <a:endParaRPr lang="en-US"/>
        </a:p>
      </dgm:t>
    </dgm:pt>
    <dgm:pt modelId="{87605124-E0A3-4BAE-B666-19C1762C90E4}">
      <dgm:prSet custT="1"/>
      <dgm:spPr/>
      <dgm:t>
        <a:bodyPr/>
        <a:lstStyle/>
        <a:p>
          <a:r>
            <a:rPr lang="bn-BD" sz="3600" b="0" dirty="0" smtClean="0">
              <a:effectLst/>
              <a:latin typeface="NikoshBAN" pitchFamily="2" charset="0"/>
              <a:cs typeface="NikoshBAN" pitchFamily="2" charset="0"/>
            </a:rPr>
            <a:t>চ্যাটিং</a:t>
          </a:r>
          <a:endParaRPr lang="en-US" sz="3600" b="0" dirty="0">
            <a:effectLst/>
            <a:latin typeface="NikoshBAN" pitchFamily="2" charset="0"/>
            <a:cs typeface="NikoshBAN" pitchFamily="2" charset="0"/>
          </a:endParaRPr>
        </a:p>
      </dgm:t>
    </dgm:pt>
    <dgm:pt modelId="{E806518C-03B3-4199-962B-C53BC2341EB8}" type="parTrans" cxnId="{EB43A0B9-51F7-45B8-B976-0426D170A18D}">
      <dgm:prSet/>
      <dgm:spPr/>
      <dgm:t>
        <a:bodyPr/>
        <a:lstStyle/>
        <a:p>
          <a:endParaRPr lang="en-US" b="0">
            <a:effectLst/>
            <a:latin typeface="NikoshBAN" pitchFamily="2" charset="0"/>
            <a:cs typeface="NikoshBAN" pitchFamily="2" charset="0"/>
          </a:endParaRPr>
        </a:p>
      </dgm:t>
    </dgm:pt>
    <dgm:pt modelId="{7B4E7567-4806-425F-8550-6162F2411B44}" type="sibTrans" cxnId="{EB43A0B9-51F7-45B8-B976-0426D170A18D}">
      <dgm:prSet/>
      <dgm:spPr/>
      <dgm:t>
        <a:bodyPr/>
        <a:lstStyle/>
        <a:p>
          <a:endParaRPr lang="en-US"/>
        </a:p>
      </dgm:t>
    </dgm:pt>
    <dgm:pt modelId="{F22B015E-3623-4043-B8EA-2FAEABDAAE8A}" type="pres">
      <dgm:prSet presAssocID="{DC8DEF03-B4B2-4FDE-B53B-80EBB7EA04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FC1977-93EA-4368-AB42-6517D9C0131F}" type="pres">
      <dgm:prSet presAssocID="{A2B16284-5204-4820-8B00-2E96E1D9F41B}" presName="centerShape" presStyleLbl="node0" presStyleIdx="0" presStyleCnt="1"/>
      <dgm:spPr/>
      <dgm:t>
        <a:bodyPr/>
        <a:lstStyle/>
        <a:p>
          <a:endParaRPr lang="en-US"/>
        </a:p>
      </dgm:t>
    </dgm:pt>
    <dgm:pt modelId="{1681749C-4E77-4AFD-9003-367654AC1151}" type="pres">
      <dgm:prSet presAssocID="{A28D751E-42AE-427F-B10A-E309000B52CD}" presName="Name9" presStyleLbl="parChTrans1D2" presStyleIdx="0" presStyleCnt="6"/>
      <dgm:spPr/>
      <dgm:t>
        <a:bodyPr/>
        <a:lstStyle/>
        <a:p>
          <a:endParaRPr lang="en-US"/>
        </a:p>
      </dgm:t>
    </dgm:pt>
    <dgm:pt modelId="{A86C6B06-0941-465E-B17F-BA522AB9E6C7}" type="pres">
      <dgm:prSet presAssocID="{A28D751E-42AE-427F-B10A-E309000B52CD}" presName="connTx" presStyleLbl="parChTrans1D2" presStyleIdx="0" presStyleCnt="6"/>
      <dgm:spPr/>
      <dgm:t>
        <a:bodyPr/>
        <a:lstStyle/>
        <a:p>
          <a:endParaRPr lang="en-US"/>
        </a:p>
      </dgm:t>
    </dgm:pt>
    <dgm:pt modelId="{C5C0C303-D3AA-42C8-92C9-0A4DCC38D044}" type="pres">
      <dgm:prSet presAssocID="{7E427CF7-679B-4C3B-BC20-29C712F633F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D9462-27E7-43BE-9D5E-F3BBE42442CD}" type="pres">
      <dgm:prSet presAssocID="{E8B66E16-4FC4-4615-9350-1385C51FAEF1}" presName="Name9" presStyleLbl="parChTrans1D2" presStyleIdx="1" presStyleCnt="6"/>
      <dgm:spPr/>
      <dgm:t>
        <a:bodyPr/>
        <a:lstStyle/>
        <a:p>
          <a:endParaRPr lang="en-US"/>
        </a:p>
      </dgm:t>
    </dgm:pt>
    <dgm:pt modelId="{106FB81A-DA51-42D1-BE65-DB21B3660AC9}" type="pres">
      <dgm:prSet presAssocID="{E8B66E16-4FC4-4615-9350-1385C51FAEF1}" presName="connTx" presStyleLbl="parChTrans1D2" presStyleIdx="1" presStyleCnt="6"/>
      <dgm:spPr/>
      <dgm:t>
        <a:bodyPr/>
        <a:lstStyle/>
        <a:p>
          <a:endParaRPr lang="en-US"/>
        </a:p>
      </dgm:t>
    </dgm:pt>
    <dgm:pt modelId="{F141CF5C-6D4A-4A9E-A9FE-5FD68496E41C}" type="pres">
      <dgm:prSet presAssocID="{3D38940F-488E-4212-80C6-05757F25C108}" presName="node" presStyleLbl="node1" presStyleIdx="1" presStyleCnt="6" custRadScaleRad="99843" custRadScaleInc="-2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1A7B1-081B-4556-AA43-76B6E2C1C4C6}" type="pres">
      <dgm:prSet presAssocID="{C58639A7-D929-4DB4-9B6F-FB05CA75837A}" presName="Name9" presStyleLbl="parChTrans1D2" presStyleIdx="2" presStyleCnt="6"/>
      <dgm:spPr/>
      <dgm:t>
        <a:bodyPr/>
        <a:lstStyle/>
        <a:p>
          <a:endParaRPr lang="en-US"/>
        </a:p>
      </dgm:t>
    </dgm:pt>
    <dgm:pt modelId="{A3F81845-942A-476E-877B-59C32E40D2E9}" type="pres">
      <dgm:prSet presAssocID="{C58639A7-D929-4DB4-9B6F-FB05CA75837A}" presName="connTx" presStyleLbl="parChTrans1D2" presStyleIdx="2" presStyleCnt="6"/>
      <dgm:spPr/>
      <dgm:t>
        <a:bodyPr/>
        <a:lstStyle/>
        <a:p>
          <a:endParaRPr lang="en-US"/>
        </a:p>
      </dgm:t>
    </dgm:pt>
    <dgm:pt modelId="{70C04FD7-16DC-4BEB-AEE8-482643F60CEC}" type="pres">
      <dgm:prSet presAssocID="{F061D2DC-ACB5-4CCF-9077-4DA54B882992}" presName="node" presStyleLbl="node1" presStyleIdx="2" presStyleCnt="6" custRadScaleRad="92336" custRadScaleInc="-22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86627-1C3E-45C5-A8E1-84A44F288EA7}" type="pres">
      <dgm:prSet presAssocID="{E806518C-03B3-4199-962B-C53BC2341EB8}" presName="Name9" presStyleLbl="parChTrans1D2" presStyleIdx="3" presStyleCnt="6"/>
      <dgm:spPr/>
      <dgm:t>
        <a:bodyPr/>
        <a:lstStyle/>
        <a:p>
          <a:endParaRPr lang="en-US"/>
        </a:p>
      </dgm:t>
    </dgm:pt>
    <dgm:pt modelId="{CC39F40B-FF18-4C9E-90B8-FE7DC77B16F0}" type="pres">
      <dgm:prSet presAssocID="{E806518C-03B3-4199-962B-C53BC2341EB8}" presName="connTx" presStyleLbl="parChTrans1D2" presStyleIdx="3" presStyleCnt="6"/>
      <dgm:spPr/>
      <dgm:t>
        <a:bodyPr/>
        <a:lstStyle/>
        <a:p>
          <a:endParaRPr lang="en-US"/>
        </a:p>
      </dgm:t>
    </dgm:pt>
    <dgm:pt modelId="{0A5184D0-EAB4-4748-AA9A-B0290F4C85E6}" type="pres">
      <dgm:prSet presAssocID="{87605124-E0A3-4BAE-B666-19C1762C90E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9CFB0-EAE2-4F03-BE05-51E59428626D}" type="pres">
      <dgm:prSet presAssocID="{32B00823-4F7C-482A-ADFA-AB9FD63F580F}" presName="Name9" presStyleLbl="parChTrans1D2" presStyleIdx="4" presStyleCnt="6"/>
      <dgm:spPr/>
      <dgm:t>
        <a:bodyPr/>
        <a:lstStyle/>
        <a:p>
          <a:endParaRPr lang="en-US"/>
        </a:p>
      </dgm:t>
    </dgm:pt>
    <dgm:pt modelId="{B908AF94-A127-4B28-AC84-FC94B1F4BBEB}" type="pres">
      <dgm:prSet presAssocID="{32B00823-4F7C-482A-ADFA-AB9FD63F580F}" presName="connTx" presStyleLbl="parChTrans1D2" presStyleIdx="4" presStyleCnt="6"/>
      <dgm:spPr/>
      <dgm:t>
        <a:bodyPr/>
        <a:lstStyle/>
        <a:p>
          <a:endParaRPr lang="en-US"/>
        </a:p>
      </dgm:t>
    </dgm:pt>
    <dgm:pt modelId="{FBF6E047-4CEB-4891-8756-7804FB5A3A04}" type="pres">
      <dgm:prSet presAssocID="{560B81CE-8C10-4F7D-B071-C14708E2ECB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B2A9E-5FFF-49C6-981C-452C338E3286}" type="pres">
      <dgm:prSet presAssocID="{7DFDB2E6-611D-40FA-8F4E-846A4F9D452D}" presName="Name9" presStyleLbl="parChTrans1D2" presStyleIdx="5" presStyleCnt="6"/>
      <dgm:spPr/>
      <dgm:t>
        <a:bodyPr/>
        <a:lstStyle/>
        <a:p>
          <a:endParaRPr lang="en-US"/>
        </a:p>
      </dgm:t>
    </dgm:pt>
    <dgm:pt modelId="{609746C2-E8C4-4A0A-A369-8E350DECD456}" type="pres">
      <dgm:prSet presAssocID="{7DFDB2E6-611D-40FA-8F4E-846A4F9D452D}" presName="connTx" presStyleLbl="parChTrans1D2" presStyleIdx="5" presStyleCnt="6"/>
      <dgm:spPr/>
      <dgm:t>
        <a:bodyPr/>
        <a:lstStyle/>
        <a:p>
          <a:endParaRPr lang="en-US"/>
        </a:p>
      </dgm:t>
    </dgm:pt>
    <dgm:pt modelId="{9D6382AA-E4D9-423C-AE60-394B9CF8275A}" type="pres">
      <dgm:prSet presAssocID="{78EE66F8-B4DD-4B45-9EBE-1EEF179A92A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84BFA0-49A3-44AF-B2C4-5E232E96D9C1}" srcId="{A2B16284-5204-4820-8B00-2E96E1D9F41B}" destId="{560B81CE-8C10-4F7D-B071-C14708E2ECB9}" srcOrd="4" destOrd="0" parTransId="{32B00823-4F7C-482A-ADFA-AB9FD63F580F}" sibTransId="{D11F8926-2287-40FE-B25A-91B8D5CE4CD5}"/>
    <dgm:cxn modelId="{1CAA3F8D-39DB-448E-B83C-B4087100263B}" type="presOf" srcId="{A2B16284-5204-4820-8B00-2E96E1D9F41B}" destId="{A2FC1977-93EA-4368-AB42-6517D9C0131F}" srcOrd="0" destOrd="0" presId="urn:microsoft.com/office/officeart/2005/8/layout/radial1"/>
    <dgm:cxn modelId="{7F9C3E19-D57B-494E-8CEC-E590D4938C03}" type="presOf" srcId="{3D38940F-488E-4212-80C6-05757F25C108}" destId="{F141CF5C-6D4A-4A9E-A9FE-5FD68496E41C}" srcOrd="0" destOrd="0" presId="urn:microsoft.com/office/officeart/2005/8/layout/radial1"/>
    <dgm:cxn modelId="{EB43A0B9-51F7-45B8-B976-0426D170A18D}" srcId="{A2B16284-5204-4820-8B00-2E96E1D9F41B}" destId="{87605124-E0A3-4BAE-B666-19C1762C90E4}" srcOrd="3" destOrd="0" parTransId="{E806518C-03B3-4199-962B-C53BC2341EB8}" sibTransId="{7B4E7567-4806-425F-8550-6162F2411B44}"/>
    <dgm:cxn modelId="{5668E8E2-D945-4E03-B112-1ECACE3A4D4A}" type="presOf" srcId="{32B00823-4F7C-482A-ADFA-AB9FD63F580F}" destId="{B908AF94-A127-4B28-AC84-FC94B1F4BBEB}" srcOrd="1" destOrd="0" presId="urn:microsoft.com/office/officeart/2005/8/layout/radial1"/>
    <dgm:cxn modelId="{A0545FFC-D883-495E-976B-D93B465B704A}" type="presOf" srcId="{F061D2DC-ACB5-4CCF-9077-4DA54B882992}" destId="{70C04FD7-16DC-4BEB-AEE8-482643F60CEC}" srcOrd="0" destOrd="0" presId="urn:microsoft.com/office/officeart/2005/8/layout/radial1"/>
    <dgm:cxn modelId="{0242131F-C1DF-4975-9A26-4F4864EA1157}" type="presOf" srcId="{32B00823-4F7C-482A-ADFA-AB9FD63F580F}" destId="{5309CFB0-EAE2-4F03-BE05-51E59428626D}" srcOrd="0" destOrd="0" presId="urn:microsoft.com/office/officeart/2005/8/layout/radial1"/>
    <dgm:cxn modelId="{AE04D124-0569-4384-BFBC-B59F2535929E}" type="presOf" srcId="{E806518C-03B3-4199-962B-C53BC2341EB8}" destId="{6E286627-1C3E-45C5-A8E1-84A44F288EA7}" srcOrd="0" destOrd="0" presId="urn:microsoft.com/office/officeart/2005/8/layout/radial1"/>
    <dgm:cxn modelId="{03AAA6A3-F4A5-41F4-BDE0-FE2474983E08}" srcId="{A2B16284-5204-4820-8B00-2E96E1D9F41B}" destId="{F061D2DC-ACB5-4CCF-9077-4DA54B882992}" srcOrd="2" destOrd="0" parTransId="{C58639A7-D929-4DB4-9B6F-FB05CA75837A}" sibTransId="{7D67722F-72E4-4382-AA7B-A99C549A4AD2}"/>
    <dgm:cxn modelId="{786FB66D-358B-4D0A-9512-253443CEAA50}" type="presOf" srcId="{E806518C-03B3-4199-962B-C53BC2341EB8}" destId="{CC39F40B-FF18-4C9E-90B8-FE7DC77B16F0}" srcOrd="1" destOrd="0" presId="urn:microsoft.com/office/officeart/2005/8/layout/radial1"/>
    <dgm:cxn modelId="{EF0008AA-41BD-47D7-AB9A-7F8C53F15BDF}" type="presOf" srcId="{78EE66F8-B4DD-4B45-9EBE-1EEF179A92A3}" destId="{9D6382AA-E4D9-423C-AE60-394B9CF8275A}" srcOrd="0" destOrd="0" presId="urn:microsoft.com/office/officeart/2005/8/layout/radial1"/>
    <dgm:cxn modelId="{3DF6F4B1-0F68-4271-970C-36B957334537}" srcId="{A2B16284-5204-4820-8B00-2E96E1D9F41B}" destId="{7E427CF7-679B-4C3B-BC20-29C712F633F6}" srcOrd="0" destOrd="0" parTransId="{A28D751E-42AE-427F-B10A-E309000B52CD}" sibTransId="{F6A42AC1-4127-4F8A-9B5E-C749E33DF57B}"/>
    <dgm:cxn modelId="{471F557A-59AF-4FD3-BAB0-6D5E6B8881EF}" type="presOf" srcId="{E8B66E16-4FC4-4615-9350-1385C51FAEF1}" destId="{279D9462-27E7-43BE-9D5E-F3BBE42442CD}" srcOrd="0" destOrd="0" presId="urn:microsoft.com/office/officeart/2005/8/layout/radial1"/>
    <dgm:cxn modelId="{BB5784E0-0123-445A-8E98-20381817BB6C}" type="presOf" srcId="{DC8DEF03-B4B2-4FDE-B53B-80EBB7EA04B7}" destId="{F22B015E-3623-4043-B8EA-2FAEABDAAE8A}" srcOrd="0" destOrd="0" presId="urn:microsoft.com/office/officeart/2005/8/layout/radial1"/>
    <dgm:cxn modelId="{33E23012-00D3-4C61-BDBB-0A13DE6965B1}" srcId="{A2B16284-5204-4820-8B00-2E96E1D9F41B}" destId="{3D38940F-488E-4212-80C6-05757F25C108}" srcOrd="1" destOrd="0" parTransId="{E8B66E16-4FC4-4615-9350-1385C51FAEF1}" sibTransId="{34328886-FB14-4BC1-99AA-C496368C8CFD}"/>
    <dgm:cxn modelId="{ADF18FAD-37B5-49B8-AA76-D62DAEDCA268}" srcId="{DC8DEF03-B4B2-4FDE-B53B-80EBB7EA04B7}" destId="{A2B16284-5204-4820-8B00-2E96E1D9F41B}" srcOrd="0" destOrd="0" parTransId="{DAEAE2A1-83C4-4D9D-98D0-648E5E24D9EB}" sibTransId="{828D0016-21C4-4BD7-8B38-77538B740A85}"/>
    <dgm:cxn modelId="{3AB7A2EF-8165-4595-B56E-697876CDEA69}" type="presOf" srcId="{A28D751E-42AE-427F-B10A-E309000B52CD}" destId="{1681749C-4E77-4AFD-9003-367654AC1151}" srcOrd="0" destOrd="0" presId="urn:microsoft.com/office/officeart/2005/8/layout/radial1"/>
    <dgm:cxn modelId="{B3E5340F-AD9B-4592-8971-41043C7B7B52}" type="presOf" srcId="{560B81CE-8C10-4F7D-B071-C14708E2ECB9}" destId="{FBF6E047-4CEB-4891-8756-7804FB5A3A04}" srcOrd="0" destOrd="0" presId="urn:microsoft.com/office/officeart/2005/8/layout/radial1"/>
    <dgm:cxn modelId="{14899250-705A-4470-86FA-08B66D612313}" type="presOf" srcId="{87605124-E0A3-4BAE-B666-19C1762C90E4}" destId="{0A5184D0-EAB4-4748-AA9A-B0290F4C85E6}" srcOrd="0" destOrd="0" presId="urn:microsoft.com/office/officeart/2005/8/layout/radial1"/>
    <dgm:cxn modelId="{BDBADAAE-D625-4F17-94F4-73EEE0C88A57}" type="presOf" srcId="{A28D751E-42AE-427F-B10A-E309000B52CD}" destId="{A86C6B06-0941-465E-B17F-BA522AB9E6C7}" srcOrd="1" destOrd="0" presId="urn:microsoft.com/office/officeart/2005/8/layout/radial1"/>
    <dgm:cxn modelId="{EBFA14DD-126C-4B6C-BF81-513FC727734C}" type="presOf" srcId="{C58639A7-D929-4DB4-9B6F-FB05CA75837A}" destId="{29E1A7B1-081B-4556-AA43-76B6E2C1C4C6}" srcOrd="0" destOrd="0" presId="urn:microsoft.com/office/officeart/2005/8/layout/radial1"/>
    <dgm:cxn modelId="{EB37674E-0798-4CA6-B926-FE78D92316BF}" type="presOf" srcId="{7DFDB2E6-611D-40FA-8F4E-846A4F9D452D}" destId="{609746C2-E8C4-4A0A-A369-8E350DECD456}" srcOrd="1" destOrd="0" presId="urn:microsoft.com/office/officeart/2005/8/layout/radial1"/>
    <dgm:cxn modelId="{D1534039-7B90-41F4-A3E5-C802A878DAF3}" type="presOf" srcId="{7E427CF7-679B-4C3B-BC20-29C712F633F6}" destId="{C5C0C303-D3AA-42C8-92C9-0A4DCC38D044}" srcOrd="0" destOrd="0" presId="urn:microsoft.com/office/officeart/2005/8/layout/radial1"/>
    <dgm:cxn modelId="{9B553217-B66D-4CC3-A043-89E0DB069109}" type="presOf" srcId="{7DFDB2E6-611D-40FA-8F4E-846A4F9D452D}" destId="{C45B2A9E-5FFF-49C6-981C-452C338E3286}" srcOrd="0" destOrd="0" presId="urn:microsoft.com/office/officeart/2005/8/layout/radial1"/>
    <dgm:cxn modelId="{8BC6A7C7-812F-4B10-8723-419CA5CA4AF9}" srcId="{A2B16284-5204-4820-8B00-2E96E1D9F41B}" destId="{78EE66F8-B4DD-4B45-9EBE-1EEF179A92A3}" srcOrd="5" destOrd="0" parTransId="{7DFDB2E6-611D-40FA-8F4E-846A4F9D452D}" sibTransId="{6399D0AE-0A92-4F93-9863-0D7FFB019168}"/>
    <dgm:cxn modelId="{C440AADE-68AD-4D34-8828-A9C74206DB1B}" type="presOf" srcId="{E8B66E16-4FC4-4615-9350-1385C51FAEF1}" destId="{106FB81A-DA51-42D1-BE65-DB21B3660AC9}" srcOrd="1" destOrd="0" presId="urn:microsoft.com/office/officeart/2005/8/layout/radial1"/>
    <dgm:cxn modelId="{92D62790-94BC-474A-A1C3-6A8DB242B7C4}" type="presOf" srcId="{C58639A7-D929-4DB4-9B6F-FB05CA75837A}" destId="{A3F81845-942A-476E-877B-59C32E40D2E9}" srcOrd="1" destOrd="0" presId="urn:microsoft.com/office/officeart/2005/8/layout/radial1"/>
    <dgm:cxn modelId="{F0745142-CBAB-493E-BE70-B891551A1F21}" type="presParOf" srcId="{F22B015E-3623-4043-B8EA-2FAEABDAAE8A}" destId="{A2FC1977-93EA-4368-AB42-6517D9C0131F}" srcOrd="0" destOrd="0" presId="urn:microsoft.com/office/officeart/2005/8/layout/radial1"/>
    <dgm:cxn modelId="{BA54A70B-9042-40A4-BDB5-BE2D78D71ECB}" type="presParOf" srcId="{F22B015E-3623-4043-B8EA-2FAEABDAAE8A}" destId="{1681749C-4E77-4AFD-9003-367654AC1151}" srcOrd="1" destOrd="0" presId="urn:microsoft.com/office/officeart/2005/8/layout/radial1"/>
    <dgm:cxn modelId="{32BCCFFE-439E-46A8-90A6-BA14635B8C97}" type="presParOf" srcId="{1681749C-4E77-4AFD-9003-367654AC1151}" destId="{A86C6B06-0941-465E-B17F-BA522AB9E6C7}" srcOrd="0" destOrd="0" presId="urn:microsoft.com/office/officeart/2005/8/layout/radial1"/>
    <dgm:cxn modelId="{A5C6D863-D308-478C-864B-488D411FC4DA}" type="presParOf" srcId="{F22B015E-3623-4043-B8EA-2FAEABDAAE8A}" destId="{C5C0C303-D3AA-42C8-92C9-0A4DCC38D044}" srcOrd="2" destOrd="0" presId="urn:microsoft.com/office/officeart/2005/8/layout/radial1"/>
    <dgm:cxn modelId="{F14EAC0F-CF26-4660-89D1-F0DE0AFB5162}" type="presParOf" srcId="{F22B015E-3623-4043-B8EA-2FAEABDAAE8A}" destId="{279D9462-27E7-43BE-9D5E-F3BBE42442CD}" srcOrd="3" destOrd="0" presId="urn:microsoft.com/office/officeart/2005/8/layout/radial1"/>
    <dgm:cxn modelId="{6AD054B7-B47E-4094-B13D-32852A69FF9D}" type="presParOf" srcId="{279D9462-27E7-43BE-9D5E-F3BBE42442CD}" destId="{106FB81A-DA51-42D1-BE65-DB21B3660AC9}" srcOrd="0" destOrd="0" presId="urn:microsoft.com/office/officeart/2005/8/layout/radial1"/>
    <dgm:cxn modelId="{7BAAEFA8-71C0-4E58-8625-39724DEFE60B}" type="presParOf" srcId="{F22B015E-3623-4043-B8EA-2FAEABDAAE8A}" destId="{F141CF5C-6D4A-4A9E-A9FE-5FD68496E41C}" srcOrd="4" destOrd="0" presId="urn:microsoft.com/office/officeart/2005/8/layout/radial1"/>
    <dgm:cxn modelId="{BA326EB7-EDFB-4845-95ED-FB22125B17CF}" type="presParOf" srcId="{F22B015E-3623-4043-B8EA-2FAEABDAAE8A}" destId="{29E1A7B1-081B-4556-AA43-76B6E2C1C4C6}" srcOrd="5" destOrd="0" presId="urn:microsoft.com/office/officeart/2005/8/layout/radial1"/>
    <dgm:cxn modelId="{AE67A729-A512-413F-870D-75E5F8819BFB}" type="presParOf" srcId="{29E1A7B1-081B-4556-AA43-76B6E2C1C4C6}" destId="{A3F81845-942A-476E-877B-59C32E40D2E9}" srcOrd="0" destOrd="0" presId="urn:microsoft.com/office/officeart/2005/8/layout/radial1"/>
    <dgm:cxn modelId="{67C2E2C6-F713-443C-A314-D9309919427E}" type="presParOf" srcId="{F22B015E-3623-4043-B8EA-2FAEABDAAE8A}" destId="{70C04FD7-16DC-4BEB-AEE8-482643F60CEC}" srcOrd="6" destOrd="0" presId="urn:microsoft.com/office/officeart/2005/8/layout/radial1"/>
    <dgm:cxn modelId="{62B6A143-C7BF-4B58-9945-54C6EDB210DF}" type="presParOf" srcId="{F22B015E-3623-4043-B8EA-2FAEABDAAE8A}" destId="{6E286627-1C3E-45C5-A8E1-84A44F288EA7}" srcOrd="7" destOrd="0" presId="urn:microsoft.com/office/officeart/2005/8/layout/radial1"/>
    <dgm:cxn modelId="{711B1819-AF50-4B4C-8EFD-633B914B46CD}" type="presParOf" srcId="{6E286627-1C3E-45C5-A8E1-84A44F288EA7}" destId="{CC39F40B-FF18-4C9E-90B8-FE7DC77B16F0}" srcOrd="0" destOrd="0" presId="urn:microsoft.com/office/officeart/2005/8/layout/radial1"/>
    <dgm:cxn modelId="{3D58E522-4ED6-40AA-85A9-28EFBD334001}" type="presParOf" srcId="{F22B015E-3623-4043-B8EA-2FAEABDAAE8A}" destId="{0A5184D0-EAB4-4748-AA9A-B0290F4C85E6}" srcOrd="8" destOrd="0" presId="urn:microsoft.com/office/officeart/2005/8/layout/radial1"/>
    <dgm:cxn modelId="{80EAA9CD-E194-4B41-8AC4-AC3C56FECEE7}" type="presParOf" srcId="{F22B015E-3623-4043-B8EA-2FAEABDAAE8A}" destId="{5309CFB0-EAE2-4F03-BE05-51E59428626D}" srcOrd="9" destOrd="0" presId="urn:microsoft.com/office/officeart/2005/8/layout/radial1"/>
    <dgm:cxn modelId="{E352C62D-C102-4598-A52E-D77ED9DC3C4E}" type="presParOf" srcId="{5309CFB0-EAE2-4F03-BE05-51E59428626D}" destId="{B908AF94-A127-4B28-AC84-FC94B1F4BBEB}" srcOrd="0" destOrd="0" presId="urn:microsoft.com/office/officeart/2005/8/layout/radial1"/>
    <dgm:cxn modelId="{A70D26E8-1088-459D-86FF-237B228121C4}" type="presParOf" srcId="{F22B015E-3623-4043-B8EA-2FAEABDAAE8A}" destId="{FBF6E047-4CEB-4891-8756-7804FB5A3A04}" srcOrd="10" destOrd="0" presId="urn:microsoft.com/office/officeart/2005/8/layout/radial1"/>
    <dgm:cxn modelId="{8861438D-4A0A-4533-9AB1-71639CA640E5}" type="presParOf" srcId="{F22B015E-3623-4043-B8EA-2FAEABDAAE8A}" destId="{C45B2A9E-5FFF-49C6-981C-452C338E3286}" srcOrd="11" destOrd="0" presId="urn:microsoft.com/office/officeart/2005/8/layout/radial1"/>
    <dgm:cxn modelId="{9DD55A32-F332-4A38-9D4B-850F45CC1971}" type="presParOf" srcId="{C45B2A9E-5FFF-49C6-981C-452C338E3286}" destId="{609746C2-E8C4-4A0A-A369-8E350DECD456}" srcOrd="0" destOrd="0" presId="urn:microsoft.com/office/officeart/2005/8/layout/radial1"/>
    <dgm:cxn modelId="{5B6213D3-875A-4B7C-B21D-E3CCECD375ED}" type="presParOf" srcId="{F22B015E-3623-4043-B8EA-2FAEABDAAE8A}" destId="{9D6382AA-E4D9-423C-AE60-394B9CF8275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1466-72D5-4838-A168-19A9255608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9BAC9-290E-4BE1-8F9E-DD32596D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4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এই</a:t>
            </a:r>
            <a:r>
              <a:rPr lang="bn-BD" baseline="0" dirty="0" smtClean="0"/>
              <a:t> স্লাইডটি হাইড করে রাখতে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6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বড় কম্পিউটার দিন</a:t>
            </a:r>
            <a:r>
              <a:rPr lang="bn-BD" baseline="0" dirty="0" smtClean="0"/>
              <a:t> দিন আকারে ছোট হলেও কাজের ক্ষমতা দিন দিন বৃদ্ধি পাচ্ছে। মোবাইল ফোনের মাধ্যমেও কম্পিউটারের কাজ গুলো করা যাচ্ছে।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76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আইসিটি</a:t>
            </a:r>
            <a:r>
              <a:rPr lang="bn-BD" baseline="0" dirty="0" smtClean="0"/>
              <a:t> ব্যবহার করে ব্যক্তিগত ও সামাজিক জীবনে আমাদের যোগাযোগ সহজ হয়ে গেছে। কিন্তু প্রকৃত পক্ষে এই যোগাযোগ প্রকৃত যোগাযোগ নয়। অনেকে এর জন্য অনেক সময় ব্যয় করছে।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4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শিক্ষার্থীরা</a:t>
            </a:r>
            <a:r>
              <a:rPr lang="bn-BD" baseline="0" dirty="0" smtClean="0"/>
              <a:t> জোড়ায় জোড়ায় বিভক্ত হয়ে ব্যক্তি বা সামাজিক যোগাযোগের মাধ্যম হিসেবে আইসিটি সুবিধাগুলও লিখে শিক্ষককে দেখাবেন।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72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বিনোদনের</a:t>
            </a:r>
            <a:r>
              <a:rPr lang="bn-BD" baseline="0" dirty="0" smtClean="0"/>
              <a:t> ক্ষেত্রে তথ্য ও যোগাযোগ প্রযুক্তির ব্যবহার সম্পর্কে জানবে।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57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মাঠে</a:t>
            </a:r>
            <a:r>
              <a:rPr lang="bn-BD" baseline="0" dirty="0" smtClean="0"/>
              <a:t> না গিয়ে ঘরে বসে খেলাধুলা উপভোগ সম্পর্কে জানবে ও কম্পিউটার গেমস্‌ এর উপকারিতা ও অপকারিতা সম্পর্কে জানবে।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6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bn-BD" dirty="0" smtClean="0"/>
              <a:t>শিক্ষা</a:t>
            </a:r>
            <a:r>
              <a:rPr lang="bn-IN" dirty="0" smtClean="0"/>
              <a:t>র্থীদের</a:t>
            </a:r>
            <a:r>
              <a:rPr lang="bn-BD" baseline="0" dirty="0" smtClean="0"/>
              <a:t> কয়েকটি দলে বিভক্ত করে দিয়ে দলগত কাজ দিতে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24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উত্তর লেখার পরে শিক্ষক এই সম্ভাব্য সমাধান দেখাবেন। এই সমাধান গুলো বাদেও আরও সমাধান হতে পারে।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1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তোমারা</a:t>
            </a:r>
            <a:r>
              <a:rPr lang="bn-BD" baseline="0" dirty="0" smtClean="0"/>
              <a:t> এই পাঠ থেকে নতুন কিকি শব্দ শিখলে? এবার স্লাইডটি দেখাতে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94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উত্তর গুলোর উপরে ক্লিক করলে সঠিক</a:t>
            </a:r>
            <a:r>
              <a:rPr lang="bn-BD" baseline="0" dirty="0" smtClean="0"/>
              <a:t> ও ভূল উত্তর পাওয়া যাবে।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48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উত্তর গুলোর উপরে ক্লিক করলে সঠিক</a:t>
            </a:r>
            <a:r>
              <a:rPr lang="bn-BD" baseline="0" dirty="0" smtClean="0"/>
              <a:t> ও ভূল উত্তর পাওয়া যাবে।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08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এই</a:t>
            </a:r>
            <a:r>
              <a:rPr lang="bn-IN" baseline="0" dirty="0" smtClean="0"/>
              <a:t> স্লাইডটি দেখিয়ে শুভেচ্ছা  বিনিময় করতে হবে। </a:t>
            </a:r>
            <a:endParaRPr lang="en-US" dirty="0" smtClean="0"/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12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শিক্ষার্থী</a:t>
            </a:r>
            <a:r>
              <a:rPr lang="bn-BD" baseline="0" dirty="0" smtClean="0"/>
              <a:t> নিজে নিজে বাড়ি থেকে কাজটি করে পরবর্তী ক্লাসে জমা দিবেন।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7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এই স্লাইড এর মাধ্যমে</a:t>
            </a:r>
            <a:r>
              <a:rPr lang="bn-IN" baseline="0" dirty="0" smtClean="0"/>
              <a:t> শিক্ষক পরিচিতি ও পাঠ পরিচিতি  থাকবে। এই স্লাইডটি দেখিয়ে বুঝাতে হবে শিক্ষক ও পাঠ সম্পর্কে ধারণা।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চিত্রগুলো</a:t>
            </a:r>
            <a:r>
              <a:rPr lang="bn-BD" baseline="0" dirty="0" smtClean="0"/>
              <a:t> দেখিয়ে পাঠ ঘোষণ করতে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8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mtClean="0"/>
              <a:t>শিক্ষক</a:t>
            </a:r>
            <a:r>
              <a:rPr lang="bn-BD" baseline="0" smtClean="0"/>
              <a:t>কে মনে </a:t>
            </a:r>
            <a:r>
              <a:rPr lang="bn-BD" baseline="0" dirty="0" smtClean="0"/>
              <a:t>রাখতে হবে যাতে করে পাঠ শেষে শিক্ষার্থীরা শিখনফল অর্জন করতে পারে। তাই শিক্ষণফল অতীব জরুরী।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3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স্লাইড থেকে উপস্থাপনা শুরু করতে হবে। বিজ্ঞান ও চিকিৎসার ক্ষত্রে আইসিটির ব্যবহার সম্পর্কে জানবে।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7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বিনোদনে</a:t>
            </a:r>
            <a:r>
              <a:rPr lang="bn-IN" baseline="0" dirty="0" smtClean="0"/>
              <a:t> আইসিটির ব্যবহার সম্পর্কে জানবে।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77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আমাদের সমাজে আইসিটির</a:t>
            </a:r>
            <a:r>
              <a:rPr lang="bn-BD" baseline="0" dirty="0" smtClean="0"/>
              <a:t> ব্যবহার বলে শেষ করা যায় না। যে ব্যক্তি যত সৃজনশীল সে ব্যক্তি তত আইসিটি ব্যবহার করতে পারবে।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29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ছবিটি</a:t>
            </a:r>
            <a:r>
              <a:rPr lang="bn-IN" baseline="0" dirty="0" smtClean="0"/>
              <a:t> দেখিয়ে বলতে হবে এখানে কম্পিউটার কি কাজ করছে। নিশ্চয় তথ্য প্রক্রিয়া করছে।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3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4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6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9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9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0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2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1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0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E946-88AC-4F13-81D0-91585390C313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8832" y="5326099"/>
            <a:ext cx="2045168" cy="1531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193143" y="301478"/>
            <a:ext cx="2187218" cy="1638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1" y="27019"/>
            <a:ext cx="1752600" cy="1312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79644" y="4909099"/>
            <a:ext cx="2228545" cy="16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1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32764" y="1426472"/>
            <a:ext cx="7137779" cy="4027719"/>
          </a:xfrm>
          <a:prstGeom prst="ellipse">
            <a:avLst/>
          </a:prstGeom>
          <a:solidFill>
            <a:srgbClr val="44546A">
              <a:lumMod val="20000"/>
              <a:lumOff val="80000"/>
            </a:srgbClr>
          </a:solidFill>
          <a:ln w="55000" cap="flat" cmpd="thickThin" algn="ctr">
            <a:solidFill>
              <a:srgbClr val="5B9BD5">
                <a:shade val="50000"/>
                <a:tint val="90000"/>
                <a:satMod val="13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BD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এই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পাঠটি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ণি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কক্ষে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উপস্থাপনের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সময়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প্রয়োজনীয়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নির্দেশনা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প্রতিটি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স্লাইডের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নিচে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অর্থা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ৎ 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lide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ote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সংযোজন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করা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হয়েছে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আশা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করি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সম্মানিত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শিক্ষকগণ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পাঠটি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উপস্থাপনের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পূর্বে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উল্লেখিত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ote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দেখে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নিবেন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এছাড়াও শিক্ষক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প্রয়োজনবোধে তার নিজস্ব কৌশল প্রয়োগ করতে পারবে।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408056"/>
            <a:ext cx="2514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স্লাইড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9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653" y="2774521"/>
            <a:ext cx="1855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কম্পিউটার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389606"/>
            <a:ext cx="388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মোবাইলের মাধ্যমেও ইন্টারনেট ব্যবহার করা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7191" y="228600"/>
            <a:ext cx="6508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কম্পিউটারের আকার দিন দিন ছোট হচ্ছে।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9183" y="2693638"/>
            <a:ext cx="166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ল্যাপটপ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2085" y="2693638"/>
            <a:ext cx="166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নোটবুক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8080" y="5652704"/>
            <a:ext cx="166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ট্যাবলেট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032" y="979115"/>
            <a:ext cx="2495550" cy="1828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5335" y="813375"/>
            <a:ext cx="2466975" cy="18478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4049" y="826738"/>
            <a:ext cx="2447925" cy="18669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4049" y="3270193"/>
            <a:ext cx="2447925" cy="21526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3428999"/>
            <a:ext cx="3308085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2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718" y="76200"/>
            <a:ext cx="7883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ব্যক্তিগত বা সামাজিকভাবে  যোগাযোগের ক্ষেত্রে  তথ্য ও যোগাযোগ প্রযুক্তি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3356183"/>
            <a:ext cx="120015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এসএমএস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348335"/>
            <a:ext cx="2133600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ই-মেইল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630" y="6204107"/>
            <a:ext cx="10668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চ্যাটিং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621" y="1045620"/>
            <a:ext cx="3444950" cy="21838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744" y="1045620"/>
            <a:ext cx="3359771" cy="21838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400" y="3962400"/>
            <a:ext cx="3346691" cy="2133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372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105403"/>
            <a:ext cx="2775119" cy="830997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800" b="1" dirty="0">
                <a:ea typeface="Calibri"/>
                <a:cs typeface="NikoshBAN"/>
              </a:rPr>
              <a:t>জোড়ায় কাজ </a:t>
            </a:r>
            <a:endParaRPr lang="en-US" sz="4800" b="1" dirty="0">
              <a:ea typeface="Calibri"/>
              <a:cs typeface="Vrind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017" y="2667000"/>
            <a:ext cx="73152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ব্যক্তিগত বা সামাজিক যোগাযোগের মাধ্যম হিসেবে তথ্য ও যোগাযোগ প্রযুক্তির সুবিধাগুলো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খ।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4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096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বিনোদনে তথ্য ও যোগাযোগ প্রযুক্তি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114800"/>
            <a:ext cx="168618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বই পড়া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7607" y="3653135"/>
            <a:ext cx="204116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গান শোনা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0698" y="5191293"/>
            <a:ext cx="181930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সিনেমা দেখা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143001"/>
            <a:ext cx="2782302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8829" y="1162879"/>
            <a:ext cx="3450098" cy="23460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9245" y="3883967"/>
            <a:ext cx="2139167" cy="26608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2526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5168" y="240268"/>
            <a:ext cx="5526232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বিনোদনে তথ্য ও যোগাযোগ প্রযুক্তি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946" y="4167808"/>
            <a:ext cx="32385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ঘরে বসে খেলা ধুলা উপভোগ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7528" y="6003758"/>
            <a:ext cx="31242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কম্পিউটার গেমস্‌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82" y="1239288"/>
            <a:ext cx="4143399" cy="28589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1126" y="2819399"/>
            <a:ext cx="4374274" cy="302958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989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04109" y="304800"/>
            <a:ext cx="5998263" cy="2232563"/>
            <a:chOff x="2376711" y="76200"/>
            <a:chExt cx="6699319" cy="2625437"/>
          </a:xfrm>
        </p:grpSpPr>
        <p:sp>
          <p:nvSpPr>
            <p:cNvPr id="7" name="TextBox 6"/>
            <p:cNvSpPr txBox="1"/>
            <p:nvPr/>
          </p:nvSpPr>
          <p:spPr>
            <a:xfrm>
              <a:off x="5780951" y="730233"/>
              <a:ext cx="3295079" cy="904843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4000" b="1" i="0" u="none" strike="noStrike" kern="1100" cap="all" spc="0" normalizeH="0" baseline="0" noProof="0" dirty="0" smtClean="0">
                  <a:ln w="9000" cmpd="sng">
                    <a:solidFill>
                      <a:srgbClr val="FFC000">
                        <a:shade val="50000"/>
                        <a:satMod val="120000"/>
                      </a:srgb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SolaimanLipi" pitchFamily="65" charset="0"/>
                  <a:ea typeface="NikoshBAN" pitchFamily="2" charset="0"/>
                  <a:cs typeface="SolaimanLipi" pitchFamily="65" charset="0"/>
                  <a:sym typeface="Wingdings"/>
                </a:rPr>
                <a:t></a:t>
              </a:r>
              <a:r>
                <a:rPr kumimoji="0" lang="bn-BD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দল</a:t>
              </a:r>
              <a:r>
                <a:rPr lang="en-US" sz="4400" kern="0" dirty="0" err="1" smtClean="0">
                  <a:ln w="1905"/>
                  <a:latin typeface="NikoshBAN" pitchFamily="2" charset="0"/>
                  <a:cs typeface="NikoshBAN" pitchFamily="2" charset="0"/>
                </a:rPr>
                <a:t>গত</a:t>
              </a:r>
              <a:r>
                <a:rPr lang="en-US" sz="4400" kern="0" dirty="0" smtClean="0">
                  <a:ln w="1905"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bn-BD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kumimoji="0" lang="en-US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bn-BD" sz="44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endParaRPr kumimoji="0" lang="en-US" sz="4400" b="1" i="0" u="none" strike="noStrike" kern="0" cap="none" spc="0" normalizeH="0" baseline="0" noProof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11" y="76200"/>
              <a:ext cx="3124200" cy="2625437"/>
            </a:xfrm>
            <a:prstGeom prst="ellipse">
              <a:avLst/>
            </a:prstGeom>
            <a:ln w="31750">
              <a:solidFill>
                <a:sysClr val="windowText" lastClr="000000"/>
              </a:solidFill>
              <a:miter lim="800000"/>
              <a:headEnd/>
              <a:tailEnd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2376711" y="76200"/>
              <a:ext cx="3124200" cy="2625437"/>
            </a:xfrm>
            <a:prstGeom prst="ellipse">
              <a:avLst/>
            </a:prstGeom>
            <a:noFill/>
            <a:ln w="444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14400" y="2743200"/>
            <a:ext cx="7239000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কম্পিউটার গেম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খেলার পক্ষে পাঁচটি এবং বিপক্ষে পাঁচটি যুক্তি লেখ।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6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048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সম্ভাব্য  সমাধান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135797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কম্পিউটার গেম খেলার পক্ষে পাঁচটি যুক্তি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চিন্তা শক্তি বৃদ্ধি পায়।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কিভাবে একটি নির্দেশ প্রদান করলে তা অধিক কার্যকর হবে তা জানা যায়।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চোখ ও হাতের মাঝে সমন্বয় সৃষ্টি হয় 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অবসর বিনোদনের একটি উল্লেখযোগ্য মাধ্যম 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৫। বিভিন্ন শিক্ষণীয় কম্পিউটার গেম শিক্ষার ক্ষেত্রে খুবই গুরুত্বপুর্ণ অবদান রাখে। 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গেম খেলার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বিপক্ষে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পাঁচটি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অতিরিক্ত আসক্তি আমাদের বিভিন্ন ক্ষতি করে।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আমাদের কল্পনার মাঝে বিভ্রান্তি সৃষ্টি করে।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আমাদের বাস্তব জীবনের অতিরিক্ত নৃশংসতা বিরুপ প্রভাব ফেলে 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৪। বিভিন্ন শারীরিক সমস্যার সৃষ্টি করে।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৫। সময়ের অপচয় হয়।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6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04191145"/>
              </p:ext>
            </p:extLst>
          </p:nvPr>
        </p:nvGraphicFramePr>
        <p:xfrm>
          <a:off x="457200" y="457200"/>
          <a:ext cx="8153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966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FC1977-93EA-4368-AB42-6517D9C01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81749C-4E77-4AFD-9003-367654AC1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C0C303-D3AA-42C8-92C9-0A4DCC38D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D9462-27E7-43BE-9D5E-F3BBE4244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41CF5C-6D4A-4A9E-A9FE-5FD68496E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E1A7B1-081B-4556-AA43-76B6E2C1C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C04FD7-16DC-4BEB-AEE8-482643F60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286627-1C3E-45C5-A8E1-84A44F288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5184D0-EAB4-4748-AA9A-B0290F4C8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09CFB0-EAE2-4F03-BE05-51E594286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F6E047-4CEB-4891-8756-7804FB5A3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5B2A9E-5FFF-49C6-981C-452C338E3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6382AA-E4D9-423C-AE60-394B9CF82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152400"/>
            <a:ext cx="17924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ea typeface="Calibri"/>
                <a:cs typeface="NikoshBAN" pitchFamily="2" charset="0"/>
              </a:rPr>
              <a:t>মূল্যায়ন </a:t>
            </a:r>
            <a:endParaRPr lang="en-US" sz="4800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AutoNum type="arabicPeriod"/>
            </a:pP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নিচের কোনটি </a:t>
            </a: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যোগাযোগের সহজ</a:t>
            </a: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মাধ্যম</a:t>
            </a: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?  </a:t>
            </a:r>
          </a:p>
          <a:p>
            <a:pPr marL="742950" indent="-742950" algn="ctr">
              <a:buAutoNum type="arabicPeriod"/>
            </a:pPr>
            <a:endParaRPr lang="bn-IN" sz="36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pPr marL="742950" indent="-742950" algn="ctr">
              <a:buAutoNum type="arabicPeriod"/>
            </a:pPr>
            <a:endParaRPr lang="bn-IN" sz="36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pPr marL="742950" indent="-742950" algn="ctr">
              <a:buAutoNum type="arabicPeriod"/>
            </a:pPr>
            <a:endParaRPr lang="bn-IN" sz="36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 শিশুরা সম্প্রতি </a:t>
            </a: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কোনটিতে</a:t>
            </a: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 আসক্ত হচ্ছে?</a:t>
            </a:r>
          </a:p>
          <a:p>
            <a:pPr algn="ctr"/>
            <a:endParaRPr lang="bn-BD" sz="36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latin typeface="NikoshBAN" pitchFamily="2" charset="0"/>
                <a:ea typeface="Calibri"/>
                <a:cs typeface="NikoshBAN" pitchFamily="2" charset="0"/>
              </a:rPr>
              <a:t>		</a:t>
            </a:r>
            <a:endParaRPr lang="en-US" sz="3600" dirty="0"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latin typeface="NikoshBAN" pitchFamily="2" charset="0"/>
                <a:ea typeface="Calibri"/>
                <a:cs typeface="NikoshBAN" pitchFamily="2" charset="0"/>
              </a:rPr>
              <a:t>		</a:t>
            </a:r>
            <a:endParaRPr lang="en-US" sz="3600" dirty="0"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2033" y="1641768"/>
            <a:ext cx="2895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চিঠিপত্র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265530"/>
            <a:ext cx="2286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মোবাইল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1641768"/>
            <a:ext cx="26289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ল্যান্ডফোন 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6741" y="2178636"/>
            <a:ext cx="2275562" cy="72043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টেলিভিশন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2041" y="4028719"/>
            <a:ext cx="33147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টেলিভিশনে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9687" y="4838700"/>
            <a:ext cx="3020291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মাঠের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01439" y="4005528"/>
            <a:ext cx="28912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গেমস্‌ খেলায়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18734" y="4795417"/>
            <a:ext cx="2667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ঘ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লেখাপড়ায়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3429000" y="1686102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L-Shape 13"/>
          <p:cNvSpPr/>
          <p:nvPr/>
        </p:nvSpPr>
        <p:spPr>
          <a:xfrm rot="19213881">
            <a:off x="3440400" y="2409858"/>
            <a:ext cx="432968" cy="196718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6509901" y="1665316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L-Shape 15"/>
          <p:cNvSpPr/>
          <p:nvPr/>
        </p:nvSpPr>
        <p:spPr>
          <a:xfrm rot="19213881">
            <a:off x="7035418" y="3961623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6553200" y="2178636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3811434" y="4081728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3276601" y="48387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6799041" y="4833517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4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08786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৩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তথ্য বিশ্লেষণ ও প্রক্রিয়াকরণ করার জন্য কী ব্যবহার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করতে হয়? </a:t>
            </a:r>
            <a:endParaRPr lang="bn-IN" sz="32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			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IN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একটি শিশুর শরীর গঠনে কী প্রয়োজন? </a:t>
            </a:r>
            <a:endParaRPr lang="bn-BD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1816893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কম্পিউটার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24778" y="1816893"/>
            <a:ext cx="25007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মোবাইল 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4778" y="2402874"/>
            <a:ext cx="2088573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ঘড়ি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3564" y="2333611"/>
            <a:ext cx="2213262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রেডিও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2739" y="3733800"/>
            <a:ext cx="547109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সারাদিন কম্পিউটারে গেম খেলা </a:t>
            </a:r>
            <a:endParaRPr lang="en-US" sz="32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7744" y="4724400"/>
            <a:ext cx="4204856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মাঠে ছোটাছুটি করে খেলা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8754" y="5244693"/>
            <a:ext cx="4542836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সারাদিন ছবি দেখা  </a:t>
            </a:r>
            <a:endParaRPr lang="en-US" sz="32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8755" y="4236392"/>
            <a:ext cx="4291445" cy="6096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সারাদিন খাবার খাওয়া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5827848" y="2426493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3571" y="1821872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Multiply 12"/>
          <p:cNvSpPr/>
          <p:nvPr/>
        </p:nvSpPr>
        <p:spPr>
          <a:xfrm>
            <a:off x="6462892" y="1854993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2699626" y="233893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4894156" y="4236392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4436956" y="52197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995" y="4763680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Multiply 17"/>
          <p:cNvSpPr/>
          <p:nvPr/>
        </p:nvSpPr>
        <p:spPr>
          <a:xfrm>
            <a:off x="6056448" y="3810000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7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304800"/>
            <a:ext cx="5105400" cy="1295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>
                <a:ln w="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11500" b="1" dirty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600" y="1600200"/>
            <a:ext cx="3962400" cy="456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4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4845" y="1369382"/>
            <a:ext cx="2654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বাড়ির কাজ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429429"/>
            <a:ext cx="3621245" cy="2710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38200" y="3581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তুমি তথ্য ও যোগাযোগ প্রযুক্তির ব্যবহার করে কোন কোন বিনোদন উপভোগ কর।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30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2133600" y="4694555"/>
            <a:ext cx="4757988" cy="791845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8800" b="1" kern="10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kern="1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418" y="789709"/>
            <a:ext cx="7061458" cy="39048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05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11500" y="263604"/>
            <a:ext cx="3365500" cy="1336596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>
                <a:gd name="adj" fmla="val 28785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6000" b="1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কৃতজ্ঞতা স্বীকার </a:t>
            </a:r>
            <a:endParaRPr lang="en-US" sz="6000" b="1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100" y="2990608"/>
            <a:ext cx="8534400" cy="1077218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5426"/>
                </a:solidFill>
                <a:latin typeface="Nikosh" pitchFamily="2" charset="0"/>
                <a:cs typeface="Nikosh" pitchFamily="2" charset="0"/>
              </a:rPr>
              <a:t>এবং কন্টেন্ট সম্পাদক হিসেবে যাঁদের নির্দেশনা, পরামর্শ ও তত্ত্বাবধানে এই মডেল কন্টেন্ট সমৃদ্ধ হয়েছে তারা হলেন-  </a:t>
            </a:r>
            <a:endParaRPr lang="en-US" sz="3200" dirty="0">
              <a:solidFill>
                <a:srgbClr val="00542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771471"/>
            <a:ext cx="8382000" cy="1200329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3399"/>
                </a:solidFill>
                <a:latin typeface="Nikosh" pitchFamily="2" charset="0"/>
                <a:cs typeface="Nikosh" pitchFamily="2" charset="0"/>
              </a:rPr>
              <a:t>শিক্ষা মন্ত্রণালয়, মাউশি, এনসিটিবি ও এটুআই-এর সংশ্লিষ্ট কর্মকর্তাবৃন্দ </a:t>
            </a:r>
            <a:endParaRPr lang="en-US" sz="3600" dirty="0">
              <a:solidFill>
                <a:srgbClr val="003399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096" y="4038600"/>
            <a:ext cx="8572500" cy="2554545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" pitchFamily="2" charset="0"/>
                <a:cs typeface="Nikosh" pitchFamily="2" charset="0"/>
              </a:rPr>
              <a:t>জনাব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মো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হাম্মদ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কবী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র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অধ্যাপক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bn-IN" sz="3200" dirty="0">
                <a:latin typeface="Nikosh" pitchFamily="2" charset="0"/>
                <a:cs typeface="Nikosh" pitchFamily="2" charset="0"/>
              </a:rPr>
              <a:t>টিটিসি,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ঢাকা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lang="bn-IN" sz="32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3200" dirty="0">
                <a:latin typeface="Nikosh" pitchFamily="2" charset="0"/>
                <a:cs typeface="Nikosh" pitchFamily="2" charset="0"/>
              </a:rPr>
              <a:t>জনাব 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মোঃ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আহসানুল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আরেফিন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চৌধুরী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,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সহকার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ী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3200" dirty="0">
                <a:latin typeface="Nikosh" pitchFamily="2" charset="0"/>
                <a:cs typeface="Nikosh" pitchFamily="2" charset="0"/>
              </a:rPr>
              <a:t>অধ্যাপক, টিটিসি,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পাবনা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2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জনাব মির্জা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মো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হাম্মদ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দিদারুল আ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নাম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, টিটিসি, ঢাকা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2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মো.সাজ্জাদ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খান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টিটিসি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খুলনা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117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৬ষ্ঠ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তথ্য ও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সময়: ৫০ মিনিট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3641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আব্দুর রহিম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(আই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হাজী </a:t>
            </a:r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ওয়াজেদ আলী মাধ্যমিক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ভেড়ামারা,কুষ্টিয়া</a:t>
            </a:r>
            <a:r>
              <a:rPr lang="en-US" sz="2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Email: rahimhwass@yahoo.com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Mobile: 01724843986</a:t>
            </a:r>
            <a:endParaRPr lang="bn-BD" sz="2000" dirty="0">
              <a:latin typeface="Times New Roman" pitchFamily="18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1219200" cy="1525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419600" y="762000"/>
            <a:ext cx="0" cy="571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3400" y="457200"/>
            <a:ext cx="0" cy="571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06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2757" y="3048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" y="41865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মোবাইলের মাধ্যমে বিনোদন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6526" y="4186535"/>
            <a:ext cx="403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ছাত্র/ছাত্রীরা কম্পিউটার ব্যবহার করছে।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577" y="1274217"/>
            <a:ext cx="3778523" cy="285908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3452" y="1302841"/>
            <a:ext cx="4215953" cy="280758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9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533400"/>
            <a:ext cx="22910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39856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তথ্য ও যোগাযোগ প্রযুক্তি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সংশ্লিষ্ট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সমূহ বর্ণনা করতে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সামাজিক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যোগাযোগের ক্ষেত্রে তথ্য ও যোগাযোগ প্রযুক্তির ব্যবহার বর্ণনা করতে পারবে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বিনোদনের ক্ষেত্রে তথ্য ও যোগাযোগ প্রযুক্তির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ব্যবহার বর্ণনা করতে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যোগাযোগ প্রযুক্তি ব্যবহারে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সতর্কতার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7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37852" y="5602916"/>
            <a:ext cx="1663148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572000"/>
            <a:ext cx="28194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গবেষণায়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57200"/>
            <a:ext cx="71628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আমাদের জীবনের কোন কোন ক্ষেত্রে পরিবর্তন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এনেছে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89"/>
          <a:stretch/>
        </p:blipFill>
        <p:spPr>
          <a:xfrm>
            <a:off x="381000" y="1847659"/>
            <a:ext cx="4045523" cy="2553082"/>
          </a:xfrm>
          <a:prstGeom prst="rect">
            <a:avLst/>
          </a:prstGeom>
          <a:ln w="28575">
            <a:solidFill>
              <a:schemeClr val="accent6">
                <a:lumMod val="20000"/>
                <a:lumOff val="8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6041" y="2743200"/>
            <a:ext cx="4295318" cy="2691890"/>
          </a:xfrm>
          <a:prstGeom prst="rect">
            <a:avLst/>
          </a:prstGeom>
          <a:ln w="28575">
            <a:solidFill>
              <a:schemeClr val="accent6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1184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20284559">
            <a:off x="3184465" y="5000329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বিনোদন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81000"/>
            <a:ext cx="6858000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 আমাদের জীবনের কোন কোন ক্ষেত্রে পরিবর্তন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এনেছে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1993785"/>
            <a:ext cx="3672666" cy="244844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348" y="1908758"/>
            <a:ext cx="3654045" cy="25334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74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6448" y="5486400"/>
            <a:ext cx="7239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পরিবর্তন নির্ভর করে সৃজনশীলতার উপর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7274" y="1981200"/>
            <a:ext cx="4114800" cy="264194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38200" y="533400"/>
            <a:ext cx="7417904" cy="107721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 ফলে কোন কোন ক্ষেত্রে আমরা পরিবর্তন বেশি দেখতে পাই?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582" y="2014330"/>
            <a:ext cx="3962910" cy="26419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4800600"/>
            <a:ext cx="51668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কিসের উপর নির্ভর করে?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44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7198" y="990600"/>
            <a:ext cx="8141723" cy="2895600"/>
            <a:chOff x="457200" y="1219200"/>
            <a:chExt cx="8141723" cy="148936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845"/>
            <a:stretch/>
          </p:blipFill>
          <p:spPr bwMode="auto">
            <a:xfrm>
              <a:off x="457200" y="1219200"/>
              <a:ext cx="8141723" cy="1489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914400" y="1963881"/>
              <a:ext cx="1447800" cy="53340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উপাত্ত</a:t>
              </a:r>
              <a:r>
                <a:rPr lang="bn-IN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69843" y="4444425"/>
            <a:ext cx="8065521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তথ্য বিশ্লেষণ বা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করার জন্যে কম্পিউটার ব্যবহৃত হয়।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950</Words>
  <Application>Microsoft Office PowerPoint</Application>
  <PresentationFormat>On-screen Show (4:3)</PresentationFormat>
  <Paragraphs>171</Paragraphs>
  <Slides>22</Slides>
  <Notes>21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User</cp:lastModifiedBy>
  <cp:revision>244</cp:revision>
  <dcterms:created xsi:type="dcterms:W3CDTF">2015-03-31T15:15:49Z</dcterms:created>
  <dcterms:modified xsi:type="dcterms:W3CDTF">2016-09-08T04:48:05Z</dcterms:modified>
</cp:coreProperties>
</file>